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media/media1.mp4" ContentType="video/unknown"/>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03" name="Shape 203"/>
          <p:cNvSpPr/>
          <p:nvPr>
            <p:ph type="sldImg"/>
          </p:nvPr>
        </p:nvSpPr>
        <p:spPr>
          <a:xfrm>
            <a:off x="1143000" y="685800"/>
            <a:ext cx="4572000" cy="3429000"/>
          </a:xfrm>
          <a:prstGeom prst="rect">
            <a:avLst/>
          </a:prstGeom>
        </p:spPr>
        <p:txBody>
          <a:bodyPr/>
          <a:lstStyle/>
          <a:p>
            <a:pPr/>
          </a:p>
        </p:txBody>
      </p:sp>
      <p:sp>
        <p:nvSpPr>
          <p:cNvPr id="204" name="Shape 20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0" name="Shape 210"/>
          <p:cNvSpPr/>
          <p:nvPr>
            <p:ph type="sldImg"/>
          </p:nvPr>
        </p:nvSpPr>
        <p:spPr>
          <a:prstGeom prst="rect">
            <a:avLst/>
          </a:prstGeom>
        </p:spPr>
        <p:txBody>
          <a:bodyPr/>
          <a:lstStyle/>
          <a:p>
            <a:pPr/>
          </a:p>
        </p:txBody>
      </p:sp>
      <p:sp>
        <p:nvSpPr>
          <p:cNvPr id="211" name="Shape 211"/>
          <p:cNvSpPr/>
          <p:nvPr>
            <p:ph type="body" sz="quarter" idx="1"/>
          </p:nvPr>
        </p:nvSpPr>
        <p:spPr>
          <a:prstGeom prst="rect">
            <a:avLst/>
          </a:prstGeom>
        </p:spPr>
        <p:txBody>
          <a:bodyPr/>
          <a:lstStyle/>
          <a:p>
            <a:pPr/>
            <a:r>
              <a:t>This module brings up a few additional ideas and data, but it could be skipped. It presents some interesting dynamics, data, and suggestion for discussions.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Shape 222"/>
          <p:cNvSpPr/>
          <p:nvPr>
            <p:ph type="sldImg"/>
          </p:nvPr>
        </p:nvSpPr>
        <p:spPr>
          <a:prstGeom prst="rect">
            <a:avLst/>
          </a:prstGeom>
        </p:spPr>
        <p:txBody>
          <a:bodyPr/>
          <a:lstStyle/>
          <a:p>
            <a:pPr/>
          </a:p>
        </p:txBody>
      </p:sp>
      <p:sp>
        <p:nvSpPr>
          <p:cNvPr id="223" name="Shape 223"/>
          <p:cNvSpPr/>
          <p:nvPr>
            <p:ph type="body" sz="quarter" idx="1"/>
          </p:nvPr>
        </p:nvSpPr>
        <p:spPr>
          <a:prstGeom prst="rect">
            <a:avLst/>
          </a:prstGeom>
        </p:spPr>
        <p:txBody>
          <a:bodyPr/>
          <a:lstStyle/>
          <a:p>
            <a:pPr/>
            <a:r>
              <a:t>First, we briefly discuss a famous model of segregation due to Schelling. This is a very crude and simplistic model, but it has been used a lot in the literature and so it should be mentioned and discussed. It assumes that people do not want to be in a racial minority among their local neighbors and will move (at no cost) to avoid that situation. Mathematically, it is related to spin models in statistical physics. Over time this local rule typically produces city-wide segregated areas which are each locally more homogeneous. The point is to show that simple local rules can lead to unintended emerging outcomes, without the need for explicit global politics or control.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This is a video showing the model running… It is a model where the number of agents of each type is conserved, and where alignment with the same type of preferred neighbors is assumed to be preferred (this latter part is similar to ferromagnet alignment in a spin model of physics, the difference to such models are the non-local rules of movement).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a:p>
        </p:txBody>
      </p:sp>
      <p:sp>
        <p:nvSpPr>
          <p:cNvPr id="236" name="Shape 236"/>
          <p:cNvSpPr/>
          <p:nvPr>
            <p:ph type="body" sz="quarter" idx="1"/>
          </p:nvPr>
        </p:nvSpPr>
        <p:spPr>
          <a:prstGeom prst="rect">
            <a:avLst/>
          </a:prstGeom>
        </p:spPr>
        <p:txBody>
          <a:bodyPr/>
          <a:lstStyle/>
          <a:p>
            <a:pPr/>
            <a:r>
              <a:t>A related issue that would be worth a whole lecture series is housing. Most economic segregation is mediated through housing types, contracts that exclude, access to credit, prices, and so on. When housing is completely privatized, exclusion becomes typically common; One the other hand, many public housing programs were also designed to segregate populations. The dynamics of housing and its “unforeseen” consequences became substantially worse in the last 20 years in US cities, as housing became a more speculative financial asset, and airbnb and others came into the housing market.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r>
              <a:t>The economics of housing are fascinating and troubling: Here are the price evolution since 1996 in the 4 neighborhoods around the University of Chicago: two are relatively rich and two quite poor. This history is very interesting, if you know Chicago. Note how the rich neighborhood suffer less from the economic downturn (presumably because they can better hold their assets) and recovers sooner. As a result, inequality is larger after boom and bust and boom again, than initially.  These trends need better theory and modeling.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This is a different way to show the data with Hyde Park (the central neighborhood for the University) as the reference. The rich get richer and the poor get poorer peeling away from the diagonal (Hyde Park). Note the 2007-8 housing crisis and the sharp increase in inequality in house values that followed.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hape 253"/>
          <p:cNvSpPr/>
          <p:nvPr>
            <p:ph type="sldImg"/>
          </p:nvPr>
        </p:nvSpPr>
        <p:spPr>
          <a:prstGeom prst="rect">
            <a:avLst/>
          </a:prstGeom>
        </p:spPr>
        <p:txBody>
          <a:bodyPr/>
          <a:lstStyle/>
          <a:p>
            <a:pPr/>
          </a:p>
        </p:txBody>
      </p:sp>
      <p:sp>
        <p:nvSpPr>
          <p:cNvPr id="254" name="Shape 254"/>
          <p:cNvSpPr/>
          <p:nvPr>
            <p:ph type="body" sz="quarter" idx="1"/>
          </p:nvPr>
        </p:nvSpPr>
        <p:spPr>
          <a:prstGeom prst="rect">
            <a:avLst/>
          </a:prstGeom>
        </p:spPr>
        <p:txBody>
          <a:bodyPr/>
          <a:lstStyle/>
          <a:p>
            <a:pPr/>
            <a:r>
              <a:t>And this is California. Incredible… really. Affordability is the ratio of median house prices to median income, shown in the yy axis. Of course no one lives on the median …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Shape 266"/>
          <p:cNvSpPr/>
          <p:nvPr>
            <p:ph type="sldImg"/>
          </p:nvPr>
        </p:nvSpPr>
        <p:spPr>
          <a:prstGeom prst="rect">
            <a:avLst/>
          </a:prstGeom>
        </p:spPr>
        <p:txBody>
          <a:bodyPr/>
          <a:lstStyle/>
          <a:p>
            <a:pPr/>
          </a:p>
        </p:txBody>
      </p:sp>
      <p:sp>
        <p:nvSpPr>
          <p:cNvPr id="267" name="Shape 267"/>
          <p:cNvSpPr/>
          <p:nvPr>
            <p:ph type="body" sz="quarter" idx="1"/>
          </p:nvPr>
        </p:nvSpPr>
        <p:spPr>
          <a:prstGeom prst="rect">
            <a:avLst/>
          </a:prstGeom>
        </p:spPr>
        <p:txBody>
          <a:bodyPr/>
          <a:lstStyle/>
          <a:p>
            <a:pPr/>
            <a:r>
              <a:t>Similar dynamics, where the rich get richer… and the poorer lag (though notice also som appreciation) at the neighborhood level within LA (and any other city). Inequality rises. This is all Zillow data, which I believe has since become non-available.</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Shape 284"/>
          <p:cNvSpPr/>
          <p:nvPr>
            <p:ph type="sldImg"/>
          </p:nvPr>
        </p:nvSpPr>
        <p:spPr>
          <a:prstGeom prst="rect">
            <a:avLst/>
          </a:prstGeom>
        </p:spPr>
        <p:txBody>
          <a:bodyPr/>
          <a:lstStyle/>
          <a:p>
            <a:pPr/>
          </a:p>
        </p:txBody>
      </p:sp>
      <p:sp>
        <p:nvSpPr>
          <p:cNvPr id="285" name="Shape 285"/>
          <p:cNvSpPr/>
          <p:nvPr>
            <p:ph type="body" sz="quarter" idx="1"/>
          </p:nvPr>
        </p:nvSpPr>
        <p:spPr>
          <a:prstGeom prst="rect">
            <a:avLst/>
          </a:prstGeom>
        </p:spPr>
        <p:txBody>
          <a:bodyPr/>
          <a:lstStyle/>
          <a:p>
            <a:pPr/>
            <a:r>
              <a:t>This shows how unaffordable housing is in LA. It is a “rule of thumb” that the 20% lowest income households cannot afford market housing. For a meeting with people from various organizations in CA, I estimated some numbers for what they can afford in LA. Unaffordability leads to crowding and homelessness, triggering a host of many other challenges. All this has gotten worse since this was done around 2019. You should play with these distributions and reach your own estimates.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149"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 2 Column">
    <p:spTree>
      <p:nvGrpSpPr>
        <p:cNvPr id="1" name=""/>
        <p:cNvGrpSpPr/>
        <p:nvPr/>
      </p:nvGrpSpPr>
      <p:grpSpPr>
        <a:xfrm>
          <a:off x="0" y="0"/>
          <a:ext cx="0" cy="0"/>
          <a:chOff x="0" y="0"/>
          <a:chExt cx="0" cy="0"/>
        </a:xfrm>
      </p:grpSpPr>
      <p:sp>
        <p:nvSpPr>
          <p:cNvPr id="156" name="Line"/>
          <p:cNvSpPr/>
          <p:nvPr/>
        </p:nvSpPr>
        <p:spPr>
          <a:xfrm>
            <a:off x="3958828" y="2768203"/>
            <a:ext cx="16466344" cy="128"/>
          </a:xfrm>
          <a:prstGeom prst="line">
            <a:avLst/>
          </a:prstGeom>
          <a:ln w="12700">
            <a:solidFill>
              <a:srgbClr val="9A9A9A"/>
            </a:solidFill>
            <a:miter lim="400000"/>
          </a:ln>
        </p:spPr>
        <p:txBody>
          <a:bodyPr lIns="71437" tIns="71437" rIns="71437" bIns="71437" anchor="ctr"/>
          <a:lstStyle/>
          <a:p>
            <a:pPr algn="l" defTabSz="642937">
              <a:defRPr sz="1600">
                <a:solidFill>
                  <a:srgbClr val="000000"/>
                </a:solidFill>
                <a:latin typeface="Helvetica"/>
                <a:ea typeface="Helvetica"/>
                <a:cs typeface="Helvetica"/>
                <a:sym typeface="Helvetica"/>
              </a:defRPr>
            </a:pPr>
          </a:p>
        </p:txBody>
      </p:sp>
      <p:sp>
        <p:nvSpPr>
          <p:cNvPr id="157" name="Title Text"/>
          <p:cNvSpPr txBox="1"/>
          <p:nvPr>
            <p:ph type="title"/>
          </p:nvPr>
        </p:nvSpPr>
        <p:spPr>
          <a:xfrm>
            <a:off x="3851671" y="464343"/>
            <a:ext cx="16680658" cy="1964532"/>
          </a:xfrm>
          <a:prstGeom prst="rect">
            <a:avLst/>
          </a:prstGeom>
        </p:spPr>
        <p:txBody>
          <a:bodyPr lIns="71437" tIns="71437" rIns="71437" bIns="71437" anchor="b">
            <a:noAutofit/>
          </a:bodyPr>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58" name="Body Level One…"/>
          <p:cNvSpPr txBox="1"/>
          <p:nvPr>
            <p:ph type="body" idx="1"/>
          </p:nvPr>
        </p:nvSpPr>
        <p:spPr>
          <a:xfrm>
            <a:off x="3851671" y="3268265"/>
            <a:ext cx="16680658" cy="9233298"/>
          </a:xfrm>
          <a:prstGeom prst="rect">
            <a:avLst/>
          </a:prstGeom>
        </p:spPr>
        <p:txBody>
          <a:bodyPr lIns="71437" tIns="71437" rIns="71437" bIns="71437" numCol="2" spcCol="834032">
            <a:noAutofit/>
          </a:bodyPr>
          <a:lstStyle>
            <a:lvl1pPr marL="369276" indent="-369276" defTabSz="821531">
              <a:lnSpc>
                <a:spcPct val="100000"/>
              </a:lnSpc>
              <a:spcBef>
                <a:spcPts val="6700"/>
              </a:spcBef>
              <a:buSzPct val="100000"/>
              <a:defRPr sz="3600">
                <a:solidFill>
                  <a:srgbClr val="747474"/>
                </a:solidFill>
              </a:defRPr>
            </a:lvl1pPr>
            <a:lvl2pPr marL="813776" indent="-369276" defTabSz="821531">
              <a:lnSpc>
                <a:spcPct val="100000"/>
              </a:lnSpc>
              <a:spcBef>
                <a:spcPts val="6700"/>
              </a:spcBef>
              <a:buSzPct val="100000"/>
              <a:defRPr sz="3600">
                <a:solidFill>
                  <a:srgbClr val="747474"/>
                </a:solidFill>
              </a:defRPr>
            </a:lvl2pPr>
            <a:lvl3pPr marL="1258276" indent="-369276" defTabSz="821531">
              <a:lnSpc>
                <a:spcPct val="100000"/>
              </a:lnSpc>
              <a:spcBef>
                <a:spcPts val="6700"/>
              </a:spcBef>
              <a:buSzPct val="100000"/>
              <a:defRPr sz="3600">
                <a:solidFill>
                  <a:srgbClr val="747474"/>
                </a:solidFill>
              </a:defRPr>
            </a:lvl3pPr>
            <a:lvl4pPr marL="1702776" indent="-369276" defTabSz="821531">
              <a:lnSpc>
                <a:spcPct val="100000"/>
              </a:lnSpc>
              <a:spcBef>
                <a:spcPts val="6700"/>
              </a:spcBef>
              <a:buSzPct val="100000"/>
              <a:defRPr sz="3600">
                <a:solidFill>
                  <a:srgbClr val="747474"/>
                </a:solidFill>
              </a:defRPr>
            </a:lvl4pPr>
            <a:lvl5pPr marL="2147276" indent="-369276" defTabSz="821531">
              <a:lnSpc>
                <a:spcPct val="100000"/>
              </a:lnSpc>
              <a:spcBef>
                <a:spcPts val="6700"/>
              </a:spcBef>
              <a:buSzPct val="100000"/>
              <a:defRPr sz="3600">
                <a:solidFill>
                  <a:srgbClr val="747474"/>
                </a:solidFill>
              </a:defRPr>
            </a:lvl5pPr>
          </a:lstStyle>
          <a:p>
            <a:pPr/>
            <a:r>
              <a:t>Body Level One</a:t>
            </a:r>
          </a:p>
          <a:p>
            <a:pPr lvl="1"/>
            <a:r>
              <a:t>Body Level Two</a:t>
            </a:r>
          </a:p>
          <a:p>
            <a:pPr lvl="2"/>
            <a:r>
              <a:t>Body Level Three</a:t>
            </a:r>
          </a:p>
          <a:p>
            <a:pPr lvl="3"/>
            <a:r>
              <a:t>Body Level Four</a:t>
            </a:r>
          </a:p>
          <a:p>
            <a:pPr lvl="4"/>
            <a:r>
              <a:t>Body Level Five</a:t>
            </a:r>
          </a:p>
        </p:txBody>
      </p:sp>
      <p:sp>
        <p:nvSpPr>
          <p:cNvPr id="159" name="Slide Number"/>
          <p:cNvSpPr txBox="1"/>
          <p:nvPr>
            <p:ph type="sldNum" sz="quarter" idx="2"/>
          </p:nvPr>
        </p:nvSpPr>
        <p:spPr>
          <a:xfrm>
            <a:off x="20329146" y="12930187"/>
            <a:ext cx="409779" cy="415875"/>
          </a:xfrm>
          <a:prstGeom prst="rect">
            <a:avLst/>
          </a:prstGeom>
        </p:spPr>
        <p:txBody>
          <a:bodyPr lIns="71437" tIns="71437" rIns="71437" bIns="71437" anchor="t"/>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66" name="Line"/>
          <p:cNvSpPr/>
          <p:nvPr/>
        </p:nvSpPr>
        <p:spPr>
          <a:xfrm>
            <a:off x="3958828" y="2768203"/>
            <a:ext cx="16466344" cy="128"/>
          </a:xfrm>
          <a:prstGeom prst="line">
            <a:avLst/>
          </a:prstGeom>
          <a:ln w="12700">
            <a:solidFill>
              <a:srgbClr val="9A9A9A"/>
            </a:solidFill>
            <a:miter lim="400000"/>
          </a:ln>
        </p:spPr>
        <p:txBody>
          <a:bodyPr lIns="71437" tIns="71437" rIns="71437" bIns="71437" anchor="ctr"/>
          <a:lstStyle/>
          <a:p>
            <a:pPr algn="l" defTabSz="642937">
              <a:defRPr sz="1600">
                <a:solidFill>
                  <a:srgbClr val="000000"/>
                </a:solidFill>
                <a:latin typeface="Helvetica"/>
                <a:ea typeface="Helvetica"/>
                <a:cs typeface="Helvetica"/>
                <a:sym typeface="Helvetica"/>
              </a:defRPr>
            </a:pPr>
          </a:p>
        </p:txBody>
      </p:sp>
      <p:sp>
        <p:nvSpPr>
          <p:cNvPr id="167" name="Title Text"/>
          <p:cNvSpPr txBox="1"/>
          <p:nvPr>
            <p:ph type="title"/>
          </p:nvPr>
        </p:nvSpPr>
        <p:spPr>
          <a:xfrm>
            <a:off x="3851671" y="464343"/>
            <a:ext cx="16680658" cy="1964532"/>
          </a:xfrm>
          <a:prstGeom prst="rect">
            <a:avLst/>
          </a:prstGeom>
        </p:spPr>
        <p:txBody>
          <a:bodyPr lIns="71437" tIns="71437" rIns="71437" bIns="71437" anchor="b">
            <a:noAutofit/>
          </a:bodyPr>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68" name="Body Level One…"/>
          <p:cNvSpPr txBox="1"/>
          <p:nvPr>
            <p:ph type="body" idx="1"/>
          </p:nvPr>
        </p:nvSpPr>
        <p:spPr>
          <a:xfrm>
            <a:off x="3851671" y="3268265"/>
            <a:ext cx="16680658" cy="9233298"/>
          </a:xfrm>
          <a:prstGeom prst="rect">
            <a:avLst/>
          </a:prstGeom>
        </p:spPr>
        <p:txBody>
          <a:bodyPr lIns="71437" tIns="71437" rIns="71437" bIns="71437">
            <a:noAutofit/>
          </a:bodyPr>
          <a:lstStyle>
            <a:lvl1pPr marL="369276" indent="-369276" defTabSz="821531">
              <a:lnSpc>
                <a:spcPct val="100000"/>
              </a:lnSpc>
              <a:spcBef>
                <a:spcPts val="6700"/>
              </a:spcBef>
              <a:buSzPct val="100000"/>
              <a:defRPr sz="3600">
                <a:solidFill>
                  <a:srgbClr val="747474"/>
                </a:solidFill>
              </a:defRPr>
            </a:lvl1pPr>
            <a:lvl2pPr marL="813776" indent="-369276" defTabSz="821531">
              <a:lnSpc>
                <a:spcPct val="100000"/>
              </a:lnSpc>
              <a:spcBef>
                <a:spcPts val="6700"/>
              </a:spcBef>
              <a:buSzPct val="100000"/>
              <a:defRPr sz="3600">
                <a:solidFill>
                  <a:srgbClr val="747474"/>
                </a:solidFill>
              </a:defRPr>
            </a:lvl2pPr>
            <a:lvl3pPr marL="1258276" indent="-369276" defTabSz="821531">
              <a:lnSpc>
                <a:spcPct val="100000"/>
              </a:lnSpc>
              <a:spcBef>
                <a:spcPts val="6700"/>
              </a:spcBef>
              <a:buSzPct val="100000"/>
              <a:defRPr sz="3600">
                <a:solidFill>
                  <a:srgbClr val="747474"/>
                </a:solidFill>
              </a:defRPr>
            </a:lvl3pPr>
            <a:lvl4pPr marL="1702776" indent="-369276" defTabSz="821531">
              <a:lnSpc>
                <a:spcPct val="100000"/>
              </a:lnSpc>
              <a:spcBef>
                <a:spcPts val="6700"/>
              </a:spcBef>
              <a:buSzPct val="100000"/>
              <a:defRPr sz="3600">
                <a:solidFill>
                  <a:srgbClr val="747474"/>
                </a:solidFill>
              </a:defRPr>
            </a:lvl4pPr>
            <a:lvl5pPr marL="2147276" indent="-369276" defTabSz="821531">
              <a:lnSpc>
                <a:spcPct val="100000"/>
              </a:lnSpc>
              <a:spcBef>
                <a:spcPts val="6700"/>
              </a:spcBef>
              <a:buSzPct val="100000"/>
              <a:defRPr sz="3600">
                <a:solidFill>
                  <a:srgbClr val="747474"/>
                </a:solidFill>
              </a:defRPr>
            </a:lvl5pPr>
          </a:lstStyle>
          <a:p>
            <a:pPr/>
            <a:r>
              <a:t>Body Level One</a:t>
            </a:r>
          </a:p>
          <a:p>
            <a:pPr lvl="1"/>
            <a:r>
              <a:t>Body Level Two</a:t>
            </a:r>
          </a:p>
          <a:p>
            <a:pPr lvl="2"/>
            <a:r>
              <a:t>Body Level Three</a:t>
            </a:r>
          </a:p>
          <a:p>
            <a:pPr lvl="3"/>
            <a:r>
              <a:t>Body Level Four</a:t>
            </a:r>
          </a:p>
          <a:p>
            <a:pPr lvl="4"/>
            <a:r>
              <a:t>Body Level Five</a:t>
            </a:r>
          </a:p>
        </p:txBody>
      </p:sp>
      <p:sp>
        <p:nvSpPr>
          <p:cNvPr id="169" name="Slide Number"/>
          <p:cNvSpPr txBox="1"/>
          <p:nvPr>
            <p:ph type="sldNum" sz="quarter" idx="2"/>
          </p:nvPr>
        </p:nvSpPr>
        <p:spPr>
          <a:xfrm>
            <a:off x="20329146" y="12930187"/>
            <a:ext cx="409779" cy="415875"/>
          </a:xfrm>
          <a:prstGeom prst="rect">
            <a:avLst/>
          </a:prstGeom>
        </p:spPr>
        <p:txBody>
          <a:bodyPr lIns="71437" tIns="71437" rIns="71437" bIns="71437" anchor="t"/>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000000"/>
        </a:solidFill>
      </p:bgPr>
    </p:bg>
    <p:spTree>
      <p:nvGrpSpPr>
        <p:cNvPr id="1" name=""/>
        <p:cNvGrpSpPr/>
        <p:nvPr/>
      </p:nvGrpSpPr>
      <p:grpSpPr>
        <a:xfrm>
          <a:off x="0" y="0"/>
          <a:ext cx="0" cy="0"/>
          <a:chOff x="0" y="0"/>
          <a:chExt cx="0" cy="0"/>
        </a:xfrm>
      </p:grpSpPr>
      <p:sp>
        <p:nvSpPr>
          <p:cNvPr id="176" name="–Johnny Appleseed"/>
          <p:cNvSpPr/>
          <p:nvPr>
            <p:ph type="body" sz="quarter" idx="21"/>
          </p:nvPr>
        </p:nvSpPr>
        <p:spPr>
          <a:xfrm>
            <a:off x="4833937" y="8947546"/>
            <a:ext cx="14716126" cy="660798"/>
          </a:xfrm>
          <a:prstGeom prst="rect">
            <a:avLst/>
          </a:prstGeom>
        </p:spPr>
        <p:txBody>
          <a:bodyPr lIns="71437" tIns="71437" rIns="71437" bIns="71437">
            <a:spAutoFit/>
          </a:bodyPr>
          <a:lstStyle>
            <a:lvl1pPr marL="0" indent="0" algn="ctr" defTabSz="821531">
              <a:lnSpc>
                <a:spcPct val="100000"/>
              </a:lnSpc>
              <a:spcBef>
                <a:spcPts val="0"/>
              </a:spcBef>
              <a:buSzTx/>
              <a:buNone/>
              <a:defRPr i="1" sz="3200">
                <a:solidFill>
                  <a:srgbClr val="FFFFFF"/>
                </a:solidFill>
                <a:latin typeface="Helvetica Light"/>
                <a:ea typeface="Helvetica Light"/>
                <a:cs typeface="Helvetica Light"/>
                <a:sym typeface="Helvetica Light"/>
              </a:defRPr>
            </a:lvl1pPr>
          </a:lstStyle>
          <a:p>
            <a:pPr/>
            <a:r>
              <a:t>–Johnny Appleseed</a:t>
            </a:r>
          </a:p>
        </p:txBody>
      </p:sp>
      <p:sp>
        <p:nvSpPr>
          <p:cNvPr id="177" name="“Type a quote here.”"/>
          <p:cNvSpPr/>
          <p:nvPr>
            <p:ph type="body" sz="quarter" idx="22"/>
          </p:nvPr>
        </p:nvSpPr>
        <p:spPr>
          <a:xfrm>
            <a:off x="4833937" y="6000353"/>
            <a:ext cx="14716126" cy="965201"/>
          </a:xfrm>
          <a:prstGeom prst="rect">
            <a:avLst/>
          </a:prstGeom>
        </p:spPr>
        <p:txBody>
          <a:bodyPr lIns="71437" tIns="71437" rIns="71437" bIns="71437" anchor="ctr">
            <a:spAutoFit/>
          </a:bodyPr>
          <a:lstStyle>
            <a:lvl1pPr marL="0" indent="0" algn="ctr" defTabSz="821531">
              <a:lnSpc>
                <a:spcPct val="100000"/>
              </a:lnSpc>
              <a:spcBef>
                <a:spcPts val="0"/>
              </a:spcBef>
              <a:buSzTx/>
              <a:buNone/>
              <a:defRPr sz="5200">
                <a:solidFill>
                  <a:srgbClr val="FFFFFF"/>
                </a:solidFill>
                <a:latin typeface="Helvetica Light"/>
                <a:ea typeface="Helvetica Light"/>
                <a:cs typeface="Helvetica Light"/>
                <a:sym typeface="Helvetica Light"/>
              </a:defRPr>
            </a:lvl1pPr>
          </a:lstStyle>
          <a:p>
            <a:pPr/>
            <a:r>
              <a:t>“Type a quote here.” </a:t>
            </a:r>
          </a:p>
        </p:txBody>
      </p:sp>
      <p:sp>
        <p:nvSpPr>
          <p:cNvPr id="178"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85" name="–Johnny Appleseed"/>
          <p:cNvSpPr txBox="1"/>
          <p:nvPr>
            <p:ph type="body" sz="quarter" idx="21"/>
          </p:nvPr>
        </p:nvSpPr>
        <p:spPr>
          <a:xfrm>
            <a:off x="4833937" y="8947546"/>
            <a:ext cx="14716126" cy="647701"/>
          </a:xfrm>
          <a:prstGeom prst="rect">
            <a:avLst/>
          </a:prstGeom>
        </p:spPr>
        <p:txBody>
          <a:bodyPr lIns="71437" tIns="71437" rIns="71437" bIns="71437">
            <a:spAutoFit/>
          </a:bodyPr>
          <a:lstStyle>
            <a:lvl1pPr marL="0" indent="0" algn="ctr" defTabSz="821531">
              <a:lnSpc>
                <a:spcPct val="100000"/>
              </a:lnSpc>
              <a:spcBef>
                <a:spcPts val="0"/>
              </a:spcBef>
              <a:buSzTx/>
              <a:buNone/>
              <a:defRPr i="1" sz="3200"/>
            </a:lvl1pPr>
          </a:lstStyle>
          <a:p>
            <a:pPr/>
            <a:r>
              <a:t>–Johnny Appleseed</a:t>
            </a:r>
          </a:p>
        </p:txBody>
      </p:sp>
      <p:sp>
        <p:nvSpPr>
          <p:cNvPr id="186" name="“Type a quote here.”"/>
          <p:cNvSpPr txBox="1"/>
          <p:nvPr>
            <p:ph type="body" sz="quarter" idx="22"/>
          </p:nvPr>
        </p:nvSpPr>
        <p:spPr>
          <a:xfrm>
            <a:off x="4833937" y="5997575"/>
            <a:ext cx="14716126" cy="863601"/>
          </a:xfrm>
          <a:prstGeom prst="rect">
            <a:avLst/>
          </a:prstGeom>
        </p:spPr>
        <p:txBody>
          <a:bodyPr lIns="71437" tIns="71437" rIns="71437" bIns="71437" anchor="ctr">
            <a:spAutoFit/>
          </a:bodyPr>
          <a:lstStyle>
            <a:lvl1pPr marL="0" indent="0" algn="ctr" defTabSz="821531">
              <a:lnSpc>
                <a:spcPct val="100000"/>
              </a:lnSpc>
              <a:spcBef>
                <a:spcPts val="0"/>
              </a:spcBef>
              <a:buSzTx/>
              <a:buNone/>
              <a:defRPr sz="4600">
                <a:latin typeface="Helvetica Neue Medium"/>
                <a:ea typeface="Helvetica Neue Medium"/>
                <a:cs typeface="Helvetica Neue Medium"/>
                <a:sym typeface="Helvetica Neue Medium"/>
              </a:defRPr>
            </a:lvl1pPr>
          </a:lstStyle>
          <a:p>
            <a:pPr/>
            <a:r>
              <a:t>“Type a quote here.” </a:t>
            </a:r>
          </a:p>
        </p:txBody>
      </p:sp>
      <p:sp>
        <p:nvSpPr>
          <p:cNvPr id="187"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94" name="Author and Date"/>
          <p:cNvSpPr txBox="1"/>
          <p:nvPr>
            <p:ph type="body" sz="quarter" idx="21" hasCustomPrompt="1"/>
          </p:nvPr>
        </p:nvSpPr>
        <p:spPr>
          <a:xfrm>
            <a:off x="6009753" y="9671548"/>
            <a:ext cx="12358691" cy="358301"/>
          </a:xfrm>
          <a:prstGeom prst="rect">
            <a:avLst/>
          </a:prstGeom>
        </p:spPr>
        <p:txBody>
          <a:bodyPr lIns="25717" tIns="25717" rIns="25717" bIns="25717"/>
          <a:lstStyle>
            <a:lvl1pPr marL="0" indent="0" defTabSz="544830">
              <a:lnSpc>
                <a:spcPct val="100000"/>
              </a:lnSpc>
              <a:spcBef>
                <a:spcPts val="0"/>
              </a:spcBef>
              <a:buSzTx/>
              <a:buNone/>
              <a:defRPr b="1" sz="1980"/>
            </a:lvl1pPr>
          </a:lstStyle>
          <a:p>
            <a:pPr/>
            <a:r>
              <a:t>Author and Date</a:t>
            </a:r>
          </a:p>
        </p:txBody>
      </p:sp>
      <p:sp>
        <p:nvSpPr>
          <p:cNvPr id="195" name="Presentation Title"/>
          <p:cNvSpPr txBox="1"/>
          <p:nvPr>
            <p:ph type="title" hasCustomPrompt="1"/>
          </p:nvPr>
        </p:nvSpPr>
        <p:spPr>
          <a:xfrm>
            <a:off x="6012653" y="4448807"/>
            <a:ext cx="12358692" cy="2614614"/>
          </a:xfrm>
          <a:prstGeom prst="rect">
            <a:avLst/>
          </a:prstGeom>
        </p:spPr>
        <p:txBody>
          <a:bodyPr lIns="28575" tIns="28575" rIns="28575" bIns="28575" anchor="b"/>
          <a:lstStyle>
            <a:lvl1pPr defTabSz="2438339">
              <a:defRPr spc="-224" sz="11200"/>
            </a:lvl1pPr>
          </a:lstStyle>
          <a:p>
            <a:pPr/>
            <a:r>
              <a:t>Presentation Title</a:t>
            </a:r>
          </a:p>
        </p:txBody>
      </p:sp>
      <p:sp>
        <p:nvSpPr>
          <p:cNvPr id="196" name="Body Level One…"/>
          <p:cNvSpPr txBox="1"/>
          <p:nvPr>
            <p:ph type="body" sz="quarter" idx="1" hasCustomPrompt="1"/>
          </p:nvPr>
        </p:nvSpPr>
        <p:spPr>
          <a:xfrm>
            <a:off x="6009754" y="7063420"/>
            <a:ext cx="12358689" cy="1071563"/>
          </a:xfrm>
          <a:prstGeom prst="rect">
            <a:avLst/>
          </a:prstGeom>
        </p:spPr>
        <p:txBody>
          <a:bodyPr lIns="28575" tIns="28575" rIns="28575" bIns="28575"/>
          <a:lstStyle>
            <a:lvl1pPr marL="0" indent="0" defTabSz="825500">
              <a:lnSpc>
                <a:spcPct val="100000"/>
              </a:lnSpc>
              <a:spcBef>
                <a:spcPts val="0"/>
              </a:spcBef>
              <a:buSzTx/>
              <a:buNone/>
              <a:defRPr b="1" sz="5000"/>
            </a:lvl1pPr>
            <a:lvl2pPr marL="0" indent="457200" defTabSz="825500">
              <a:lnSpc>
                <a:spcPct val="100000"/>
              </a:lnSpc>
              <a:spcBef>
                <a:spcPts val="0"/>
              </a:spcBef>
              <a:buSzTx/>
              <a:buNone/>
              <a:defRPr b="1" sz="5000"/>
            </a:lvl2pPr>
            <a:lvl3pPr marL="0" indent="914400" defTabSz="825500">
              <a:lnSpc>
                <a:spcPct val="100000"/>
              </a:lnSpc>
              <a:spcBef>
                <a:spcPts val="0"/>
              </a:spcBef>
              <a:buSzTx/>
              <a:buNone/>
              <a:defRPr b="1" sz="5000"/>
            </a:lvl3pPr>
            <a:lvl4pPr marL="0" indent="1371600" defTabSz="825500">
              <a:lnSpc>
                <a:spcPct val="100000"/>
              </a:lnSpc>
              <a:spcBef>
                <a:spcPts val="0"/>
              </a:spcBef>
              <a:buSzTx/>
              <a:buNone/>
              <a:defRPr b="1" sz="5000"/>
            </a:lvl4pPr>
            <a:lvl5pPr marL="0" indent="1828800" defTabSz="825500">
              <a:lnSpc>
                <a:spcPct val="100000"/>
              </a:lnSpc>
              <a:spcBef>
                <a:spcPts val="0"/>
              </a:spcBef>
              <a:buSzTx/>
              <a:buNone/>
              <a:defRPr b="1" sz="5000"/>
            </a:lvl5pPr>
          </a:lstStyle>
          <a:p>
            <a:pPr/>
            <a:r>
              <a:t>Presentation Subtitle</a:t>
            </a:r>
          </a:p>
          <a:p>
            <a:pPr lvl="1"/>
            <a:r>
              <a:t/>
            </a:r>
          </a:p>
          <a:p>
            <a:pPr lvl="2"/>
            <a:r>
              <a:t/>
            </a:r>
          </a:p>
          <a:p>
            <a:pPr lvl="3"/>
            <a:r>
              <a:t/>
            </a:r>
          </a:p>
          <a:p>
            <a:pPr lvl="4"/>
            <a:r>
              <a:t/>
            </a:r>
          </a:p>
        </p:txBody>
      </p:sp>
      <p:sp>
        <p:nvSpPr>
          <p:cNvPr id="197" name="Slide Number"/>
          <p:cNvSpPr txBox="1"/>
          <p:nvPr>
            <p:ph type="sldNum" sz="quarter" idx="2"/>
          </p:nvPr>
        </p:nvSpPr>
        <p:spPr>
          <a:xfrm>
            <a:off x="12054703" y="10313777"/>
            <a:ext cx="267565" cy="255373"/>
          </a:xfrm>
          <a:prstGeom prst="rect">
            <a:avLst/>
          </a:prstGeom>
        </p:spPr>
        <p:txBody>
          <a:bodyPr lIns="28575" tIns="28575" rIns="28575" bIns="28575"/>
          <a:lstStyle>
            <a:lvl1pPr defTabSz="584200">
              <a:defRPr sz="14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video" Target="../media/media1.mp4"/><Relationship Id="rId4" Type="http://schemas.microsoft.com/office/2007/relationships/media" Target="../media/media1.mp4"/><Relationship Id="rId5" Type="http://schemas.openxmlformats.org/officeDocument/2006/relationships/image" Target="../media/image2.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8.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6"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Lecture 11"/>
          <p:cNvSpPr txBox="1"/>
          <p:nvPr>
            <p:ph type="title"/>
          </p:nvPr>
        </p:nvSpPr>
        <p:spPr>
          <a:xfrm>
            <a:off x="3828203" y="3167022"/>
            <a:ext cx="12358692" cy="2614614"/>
          </a:xfrm>
          <a:prstGeom prst="rect">
            <a:avLst/>
          </a:prstGeom>
        </p:spPr>
        <p:txBody>
          <a:bodyPr/>
          <a:lstStyle>
            <a:lvl1pPr defTabSz="821531">
              <a:lnSpc>
                <a:spcPct val="100000"/>
              </a:lnSpc>
              <a:defRPr spc="0" sz="4600"/>
            </a:lvl1pPr>
          </a:lstStyle>
          <a:p>
            <a:pPr/>
            <a:r>
              <a:t>Lecture 11</a:t>
            </a:r>
          </a:p>
        </p:txBody>
      </p:sp>
      <p:sp>
        <p:nvSpPr>
          <p:cNvPr id="207" name="Looking inside Cities: Spatial Structure and Neighborhoods"/>
          <p:cNvSpPr txBox="1"/>
          <p:nvPr>
            <p:ph type="body" sz="quarter" idx="1"/>
          </p:nvPr>
        </p:nvSpPr>
        <p:spPr>
          <a:xfrm>
            <a:off x="3825304" y="5781634"/>
            <a:ext cx="12358689" cy="1071564"/>
          </a:xfrm>
          <a:prstGeom prst="rect">
            <a:avLst/>
          </a:prstGeom>
        </p:spPr>
        <p:txBody>
          <a:bodyPr/>
          <a:lstStyle>
            <a:lvl1pPr defTabSz="301752">
              <a:defRPr sz="3300">
                <a:solidFill>
                  <a:srgbClr val="5E5E5E"/>
                </a:solidFill>
                <a:latin typeface="Helvetica"/>
                <a:ea typeface="Helvetica"/>
                <a:cs typeface="Helvetica"/>
                <a:sym typeface="Helvetica"/>
              </a:defRPr>
            </a:lvl1pPr>
          </a:lstStyle>
          <a:p>
            <a:pPr/>
            <a:r>
              <a:t>Looking inside Cities: Spatial Structure and Neighborhoods</a:t>
            </a:r>
          </a:p>
        </p:txBody>
      </p:sp>
      <p:sp>
        <p:nvSpPr>
          <p:cNvPr id="208" name="11.2 Models of Neighborhood Segregation, Real Estate Dynamics."/>
          <p:cNvSpPr txBox="1"/>
          <p:nvPr/>
        </p:nvSpPr>
        <p:spPr>
          <a:xfrm>
            <a:off x="652109" y="8155626"/>
            <a:ext cx="21166467" cy="627352"/>
          </a:xfrm>
          <a:prstGeom prst="rect">
            <a:avLst/>
          </a:prstGeom>
          <a:ln w="12700">
            <a:miter lim="400000"/>
          </a:ln>
          <a:extLst>
            <a:ext uri="{C572A759-6A51-4108-AA02-DFA0A04FC94B}">
              <ma14:wrappingTextBoxFlag xmlns:ma14="http://schemas.microsoft.com/office/mac/drawingml/2011/main" val="1"/>
            </a:ext>
          </a:extLst>
        </p:spPr>
        <p:txBody>
          <a:bodyPr lIns="28575" tIns="28575" rIns="28575" bIns="28575" anchor="ctr">
            <a:spAutoFit/>
          </a:bodyPr>
          <a:lstStyle>
            <a:lvl1pPr defTabSz="821531">
              <a:defRPr b="1" sz="3800">
                <a:solidFill>
                  <a:srgbClr val="000000"/>
                </a:solidFill>
              </a:defRPr>
            </a:lvl1pPr>
          </a:lstStyle>
          <a:p>
            <a:pPr/>
            <a:r>
              <a:t>11.2 Models of Neighborhood Segregation, Real Estate Dynamics.</a:t>
            </a:r>
          </a:p>
        </p:txBody>
      </p:sp>
      <p:sp>
        <p:nvSpPr>
          <p:cNvPr id="209" name="© Luís M. A. Bettencourt 2024"/>
          <p:cNvSpPr txBox="1"/>
          <p:nvPr/>
        </p:nvSpPr>
        <p:spPr>
          <a:xfrm>
            <a:off x="2996217" y="11156967"/>
            <a:ext cx="16478254" cy="477735"/>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ormAutofit fontScale="100000" lnSpcReduction="0"/>
          </a:bodyPr>
          <a:lstStyle>
            <a:lvl1pPr algn="l" defTabSz="726440">
              <a:defRPr b="1" sz="2816">
                <a:solidFill>
                  <a:srgbClr val="000000"/>
                </a:solidFill>
              </a:defRPr>
            </a:lvl1pPr>
          </a:lstStyle>
          <a:p>
            <a:pPr/>
            <a:r>
              <a:t>© Luís M. A. Bettencourt 2024</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Schelling Classical Model of Residential Segregation"/>
          <p:cNvSpPr txBox="1"/>
          <p:nvPr/>
        </p:nvSpPr>
        <p:spPr>
          <a:xfrm>
            <a:off x="4407852" y="214956"/>
            <a:ext cx="15568296" cy="899157"/>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FFFFFF"/>
                </a:solidFill>
                <a:latin typeface="Helvetica Neue Medium"/>
                <a:ea typeface="Helvetica Neue Medium"/>
                <a:cs typeface="Helvetica Neue Medium"/>
                <a:sym typeface="Helvetica Neue Medium"/>
              </a:defRPr>
            </a:lvl1pPr>
          </a:lstStyle>
          <a:p>
            <a:pPr/>
            <a:r>
              <a:t>Schelling Classical Model of Residential Segregation</a:t>
            </a:r>
          </a:p>
        </p:txBody>
      </p:sp>
      <p:pic>
        <p:nvPicPr>
          <p:cNvPr id="214" name="Figure1.png" descr="Figure1.png"/>
          <p:cNvPicPr>
            <a:picLocks noChangeAspect="1"/>
          </p:cNvPicPr>
          <p:nvPr/>
        </p:nvPicPr>
        <p:blipFill>
          <a:blip r:embed="rId3">
            <a:extLst/>
          </a:blip>
          <a:stretch>
            <a:fillRect/>
          </a:stretch>
        </p:blipFill>
        <p:spPr>
          <a:xfrm>
            <a:off x="5048250" y="1806150"/>
            <a:ext cx="14287500" cy="7375923"/>
          </a:xfrm>
          <a:prstGeom prst="rect">
            <a:avLst/>
          </a:prstGeom>
          <a:ln w="12700">
            <a:miter lim="400000"/>
          </a:ln>
        </p:spPr>
      </p:pic>
      <p:sp>
        <p:nvSpPr>
          <p:cNvPr id="215" name="Rules:…"/>
          <p:cNvSpPr txBox="1"/>
          <p:nvPr/>
        </p:nvSpPr>
        <p:spPr>
          <a:xfrm>
            <a:off x="3289596" y="9539755"/>
            <a:ext cx="17403589" cy="2898776"/>
          </a:xfrm>
          <a:prstGeom prst="rect">
            <a:avLst/>
          </a:prstGeom>
          <a:ln w="88900">
            <a:solidFill>
              <a:srgbClr val="000000"/>
            </a:solidFill>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642937">
              <a:defRPr sz="2600">
                <a:solidFill>
                  <a:srgbClr val="000000"/>
                </a:solidFill>
                <a:latin typeface="Arial Unicode MS"/>
                <a:ea typeface="Arial Unicode MS"/>
                <a:cs typeface="Arial Unicode MS"/>
                <a:sym typeface="Arial Unicode MS"/>
              </a:defRPr>
            </a:pPr>
            <a:r>
              <a:t>Rules:</a:t>
            </a:r>
          </a:p>
          <a:p>
            <a:pPr algn="l" defTabSz="642937">
              <a:defRPr sz="2600">
                <a:solidFill>
                  <a:srgbClr val="000000"/>
                </a:solidFill>
                <a:latin typeface="Arial Unicode MS"/>
                <a:ea typeface="Arial Unicode MS"/>
                <a:cs typeface="Arial Unicode MS"/>
                <a:sym typeface="Arial Unicode MS"/>
              </a:defRPr>
            </a:pPr>
            <a:r>
              <a:t>1) Agents belong to one of two groups </a:t>
            </a:r>
          </a:p>
          <a:p>
            <a:pPr algn="l" defTabSz="642937">
              <a:defRPr sz="2600">
                <a:solidFill>
                  <a:srgbClr val="000000"/>
                </a:solidFill>
                <a:latin typeface="Arial Unicode MS"/>
                <a:ea typeface="Arial Unicode MS"/>
                <a:cs typeface="Arial Unicode MS"/>
                <a:sym typeface="Arial Unicode MS"/>
              </a:defRPr>
            </a:pPr>
            <a:r>
              <a:t>2) Decision to relocate according to the fraction of friends (i.e., agents of their own group). </a:t>
            </a:r>
          </a:p>
          <a:p>
            <a:pPr algn="l" defTabSz="642937">
              <a:defRPr sz="2600">
                <a:solidFill>
                  <a:srgbClr val="000000"/>
                </a:solidFill>
                <a:latin typeface="Arial Unicode MS"/>
                <a:ea typeface="Arial Unicode MS"/>
                <a:cs typeface="Arial Unicode MS"/>
                <a:sym typeface="Arial Unicode MS"/>
              </a:defRPr>
            </a:pPr>
          </a:p>
          <a:p>
            <a:pPr algn="l" defTabSz="642937">
              <a:defRPr sz="2600">
                <a:solidFill>
                  <a:srgbClr val="000000"/>
                </a:solidFill>
                <a:latin typeface="Arial Unicode MS"/>
                <a:ea typeface="Arial Unicode MS"/>
                <a:cs typeface="Arial Unicode MS"/>
                <a:sym typeface="Arial Unicode MS"/>
              </a:defRPr>
            </a:pPr>
            <a:r>
              <a:t>3) An agent, located where the fraction of friends f</a:t>
            </a:r>
            <a:r>
              <a:t> </a:t>
            </a:r>
            <a:r>
              <a:t>is less than a predefined tolerance threshold F (i.e., f &lt; F), </a:t>
            </a:r>
          </a:p>
          <a:p>
            <a:pPr lvl="2" indent="0" algn="l" defTabSz="642937">
              <a:defRPr sz="2600">
                <a:solidFill>
                  <a:srgbClr val="000000"/>
                </a:solidFill>
                <a:latin typeface="Arial Unicode MS"/>
                <a:ea typeface="Arial Unicode MS"/>
                <a:cs typeface="Arial Unicode MS"/>
                <a:sym typeface="Arial Unicode MS"/>
              </a:defRPr>
            </a:pPr>
            <a:r>
              <a:t>                                                                      will relocate to a neighborhood for which the fraction of friends is at least f</a:t>
            </a:r>
          </a:p>
        </p:txBody>
      </p:sp>
      <p:sp>
        <p:nvSpPr>
          <p:cNvPr id="216" name="Schelling 1971"/>
          <p:cNvSpPr txBox="1"/>
          <p:nvPr/>
        </p:nvSpPr>
        <p:spPr>
          <a:xfrm>
            <a:off x="21293719" y="12331589"/>
            <a:ext cx="2718182" cy="601725"/>
          </a:xfrm>
          <a:prstGeom prst="rect">
            <a:avLst/>
          </a:prstGeom>
          <a:solidFill>
            <a:srgbClr val="5E5E5E"/>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Schelling 1971</a:t>
            </a:r>
          </a:p>
        </p:txBody>
      </p:sp>
      <p:sp>
        <p:nvSpPr>
          <p:cNvPr id="217" name="F~1/3"/>
          <p:cNvSpPr txBox="1"/>
          <p:nvPr/>
        </p:nvSpPr>
        <p:spPr>
          <a:xfrm>
            <a:off x="5320769" y="12540260"/>
            <a:ext cx="1243103"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F~1/3</a:t>
            </a:r>
          </a:p>
        </p:txBody>
      </p:sp>
      <p:sp>
        <p:nvSpPr>
          <p:cNvPr id="218" name="can be small"/>
          <p:cNvSpPr txBox="1"/>
          <p:nvPr/>
        </p:nvSpPr>
        <p:spPr>
          <a:xfrm>
            <a:off x="6909117" y="12522401"/>
            <a:ext cx="260007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can be small</a:t>
            </a:r>
          </a:p>
        </p:txBody>
      </p:sp>
      <p:sp>
        <p:nvSpPr>
          <p:cNvPr id="219" name="small preferences can have huge consequences for global dynamics"/>
          <p:cNvSpPr txBox="1"/>
          <p:nvPr/>
        </p:nvSpPr>
        <p:spPr>
          <a:xfrm>
            <a:off x="9854434" y="12584427"/>
            <a:ext cx="9784513" cy="502335"/>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a:solidFill>
                  <a:srgbClr val="FFFFFF"/>
                </a:solidFill>
                <a:latin typeface="Helvetica Neue Medium"/>
                <a:ea typeface="Helvetica Neue Medium"/>
                <a:cs typeface="Helvetica Neue Medium"/>
                <a:sym typeface="Helvetica Neue Medium"/>
              </a:defRPr>
            </a:lvl1pPr>
          </a:lstStyle>
          <a:p>
            <a:pPr/>
            <a:r>
              <a:t>small preferences can have huge consequences for global dynamics</a:t>
            </a:r>
          </a:p>
        </p:txBody>
      </p:sp>
      <p:sp>
        <p:nvSpPr>
          <p:cNvPr id="220" name="IUS 6.1.2"/>
          <p:cNvSpPr txBox="1"/>
          <p:nvPr/>
        </p:nvSpPr>
        <p:spPr>
          <a:xfrm>
            <a:off x="21752379" y="1531486"/>
            <a:ext cx="1800861"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6.1.2</a:t>
            </a:r>
          </a:p>
        </p:txBody>
      </p:sp>
      <p:sp>
        <p:nvSpPr>
          <p:cNvPr id="221" name="https://www.tandfonline.com/doi/abs/10.1080/0022250X.1971.9989794"/>
          <p:cNvSpPr txBox="1"/>
          <p:nvPr/>
        </p:nvSpPr>
        <p:spPr>
          <a:xfrm>
            <a:off x="14348865" y="13223926"/>
            <a:ext cx="988801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https://www.tandfonline.com/doi/abs/10.1080/0022250X.1971.9989794</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5" name="Schelling's model of residential segregation.mp4" descr="Schelling's model of residential segregation.mp4"/>
          <p:cNvPicPr>
            <a:picLocks noChangeAspect="0"/>
          </p:cNvPicPr>
          <p:nvPr>
            <a:videoFile r:link="rId3"/>
            <p:extLst>
              <p:ext uri="{DAA4B4D4-6D71-4841-9C94-3DE7FCFB9230}">
                <p14:media xmlns:p14="http://schemas.microsoft.com/office/powerpoint/2010/main" r:embed="rId4"/>
              </p:ext>
            </p:extLst>
          </p:nvPr>
        </p:nvPicPr>
        <p:blipFill>
          <a:blip r:embed="rId5">
            <a:extLst/>
          </a:blip>
          <a:stretch>
            <a:fillRect/>
          </a:stretch>
        </p:blipFill>
        <p:spPr>
          <a:xfrm>
            <a:off x="6738275" y="1215052"/>
            <a:ext cx="10907450" cy="10862190"/>
          </a:xfrm>
          <a:prstGeom prst="rect">
            <a:avLst/>
          </a:prstGeom>
          <a:ln w="12700">
            <a:miter lim="400000"/>
          </a:ln>
        </p:spPr>
      </p:pic>
      <p:sp>
        <p:nvSpPr>
          <p:cNvPr id="226" name="Time Evolution Schelling Model"/>
          <p:cNvSpPr txBox="1"/>
          <p:nvPr/>
        </p:nvSpPr>
        <p:spPr>
          <a:xfrm>
            <a:off x="7508557" y="189039"/>
            <a:ext cx="9366886" cy="899156"/>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FFFFFF"/>
                </a:solidFill>
                <a:latin typeface="Helvetica Neue Medium"/>
                <a:ea typeface="Helvetica Neue Medium"/>
                <a:cs typeface="Helvetica Neue Medium"/>
                <a:sym typeface="Helvetica Neue Medium"/>
              </a:defRPr>
            </a:lvl1pPr>
          </a:lstStyle>
          <a:p>
            <a:pPr/>
            <a:r>
              <a:t>Time Evolution Schelling Model</a:t>
            </a:r>
          </a:p>
        </p:txBody>
      </p:sp>
      <p:sp>
        <p:nvSpPr>
          <p:cNvPr id="227" name="credit: Michael Maes via youtube"/>
          <p:cNvSpPr txBox="1"/>
          <p:nvPr/>
        </p:nvSpPr>
        <p:spPr>
          <a:xfrm>
            <a:off x="14878497" y="12710001"/>
            <a:ext cx="5958206" cy="6017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credit: Michael Maes via youtube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21548" fill="hold"/>
                                        <p:tgtEl>
                                          <p:spTgt spid="225"/>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225"/>
                </p:tgtEl>
              </p:cMediaNode>
            </p:video>
            <p:seq concurrent="1" prevAc="none" nextAc="seek">
              <p:cTn id="8" evtFilter="cancelBubble" nodeType="interactiveSeq" restart="whenNotActive" fill="hold">
                <p:stCondLst>
                  <p:cond delay="0" evt="onClick">
                    <p:tgtEl>
                      <p:spTgt spid="225"/>
                    </p:tgtEl>
                  </p:cond>
                </p:stCondLst>
                <p:endSync delay="0" evt="end">
                  <p:rtn val="all"/>
                </p:endSync>
                <p:childTnLst>
                  <p:par>
                    <p:cTn id="9" fill="hold">
                      <p:stCondLst>
                        <p:cond delay="0"/>
                      </p:stCondLst>
                      <p:childTnLst>
                        <p:par>
                          <p:cTn id="10" fill="hold">
                            <p:stCondLst>
                              <p:cond delay="0"/>
                            </p:stCondLst>
                            <p:childTnLst>
                              <p:par>
                                <p:cTn id="11" presetClass="mediacall" nodeType="clickEffect" presetSubtype="0" presetID="2" fill="hold">
                                  <p:stCondLst>
                                    <p:cond delay="0"/>
                                  </p:stCondLst>
                                  <p:childTnLst>
                                    <p:cmd type="call" cmd="togglePause">
                                      <p:cBhvr>
                                        <p:cTn id="12" dur="1" fill="hold"/>
                                        <p:tgtEl>
                                          <p:spTgt spid="225"/>
                                        </p:tgtEl>
                                      </p:cBhvr>
                                    </p:cmd>
                                  </p:childTnLst>
                                </p:cTn>
                              </p:par>
                            </p:childTnLst>
                          </p:cTn>
                        </p:par>
                      </p:childTnLst>
                    </p:cTn>
                  </p:par>
                </p:childTnLst>
              </p:cTn>
              <p:nextCondLst>
                <p:cond delay="0" evt="onClick">
                  <p:tgtEl>
                    <p:spTgt spid="22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1" name="Screen Shot 2018-10-30 at 12.01.56 PM.png" descr="Screen Shot 2018-10-30 at 12.01.56 PM.png"/>
          <p:cNvPicPr>
            <a:picLocks noChangeAspect="1"/>
          </p:cNvPicPr>
          <p:nvPr/>
        </p:nvPicPr>
        <p:blipFill>
          <a:blip r:embed="rId3">
            <a:extLst/>
          </a:blip>
          <a:stretch>
            <a:fillRect/>
          </a:stretch>
        </p:blipFill>
        <p:spPr>
          <a:xfrm>
            <a:off x="5877622" y="8055139"/>
            <a:ext cx="12628756" cy="5481641"/>
          </a:xfrm>
          <a:prstGeom prst="rect">
            <a:avLst/>
          </a:prstGeom>
          <a:ln w="12700">
            <a:miter lim="400000"/>
          </a:ln>
        </p:spPr>
      </p:pic>
      <p:pic>
        <p:nvPicPr>
          <p:cNvPr id="232" name="Screen Shot 2018-10-30 at 12.01.43 PM.png" descr="Screen Shot 2018-10-30 at 12.01.43 PM.png"/>
          <p:cNvPicPr>
            <a:picLocks noChangeAspect="1"/>
          </p:cNvPicPr>
          <p:nvPr/>
        </p:nvPicPr>
        <p:blipFill>
          <a:blip r:embed="rId4">
            <a:extLst/>
          </a:blip>
          <a:stretch>
            <a:fillRect/>
          </a:stretch>
        </p:blipFill>
        <p:spPr>
          <a:xfrm>
            <a:off x="6832731" y="-99570"/>
            <a:ext cx="10534608" cy="8391062"/>
          </a:xfrm>
          <a:prstGeom prst="rect">
            <a:avLst/>
          </a:prstGeom>
          <a:ln w="12700">
            <a:miter lim="400000"/>
          </a:ln>
        </p:spPr>
      </p:pic>
      <p:sp>
        <p:nvSpPr>
          <p:cNvPr id="233" name="Spatially concentrated (dis)advantage"/>
          <p:cNvSpPr txBox="1"/>
          <p:nvPr/>
        </p:nvSpPr>
        <p:spPr>
          <a:xfrm>
            <a:off x="14259047" y="921834"/>
            <a:ext cx="6797549"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Spatially concentrated (dis)advantage</a:t>
            </a:r>
          </a:p>
        </p:txBody>
      </p:sp>
      <p:sp>
        <p:nvSpPr>
          <p:cNvPr id="234" name="Line"/>
          <p:cNvSpPr/>
          <p:nvPr/>
        </p:nvSpPr>
        <p:spPr>
          <a:xfrm>
            <a:off x="11213994" y="10795958"/>
            <a:ext cx="1772082" cy="1"/>
          </a:xfrm>
          <a:prstGeom prst="line">
            <a:avLst/>
          </a:prstGeom>
          <a:ln w="25400">
            <a:solidFill>
              <a:schemeClr val="accent5">
                <a:hueOff val="-82419"/>
                <a:satOff val="-9513"/>
                <a:lumOff val="-16343"/>
              </a:schemeClr>
            </a:solidFill>
            <a:miter lim="400000"/>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8" name="House_Prices_since_1996_SouthSide_Chicago_Neighborhoods.pdf" descr="House_Prices_since_1996_SouthSide_Chicago_Neighborhoods.pdf"/>
          <p:cNvPicPr>
            <a:picLocks noChangeAspect="1"/>
          </p:cNvPicPr>
          <p:nvPr/>
        </p:nvPicPr>
        <p:blipFill>
          <a:blip r:embed="rId3">
            <a:extLst/>
          </a:blip>
          <a:stretch>
            <a:fillRect/>
          </a:stretch>
        </p:blipFill>
        <p:spPr>
          <a:xfrm>
            <a:off x="3048000" y="0"/>
            <a:ext cx="18288000" cy="13716000"/>
          </a:xfrm>
          <a:prstGeom prst="rect">
            <a:avLst/>
          </a:prstGeom>
          <a:ln w="12700">
            <a:miter lim="400000"/>
          </a:ln>
        </p:spPr>
      </p:pic>
      <p:sp>
        <p:nvSpPr>
          <p:cNvPr id="239" name="Monthly data from zillow"/>
          <p:cNvSpPr txBox="1"/>
          <p:nvPr/>
        </p:nvSpPr>
        <p:spPr>
          <a:xfrm>
            <a:off x="16940958" y="12790060"/>
            <a:ext cx="4468115" cy="6017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Monthly data from zillow</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3" name="house_value_appreciation_vs_Hyde_Park.pdf" descr="house_value_appreciation_vs_Hyde_Park.pdf"/>
          <p:cNvPicPr>
            <a:picLocks noChangeAspect="1"/>
          </p:cNvPicPr>
          <p:nvPr/>
        </p:nvPicPr>
        <p:blipFill>
          <a:blip r:embed="rId3">
            <a:extLst/>
          </a:blip>
          <a:stretch>
            <a:fillRect/>
          </a:stretch>
        </p:blipFill>
        <p:spPr>
          <a:xfrm>
            <a:off x="3048000" y="0"/>
            <a:ext cx="18288000" cy="1371600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7" name="Affordability_Median_Price_Income.pdf" descr="Affordability_Median_Price_Income.pdf"/>
          <p:cNvPicPr>
            <a:picLocks noChangeAspect="1"/>
          </p:cNvPicPr>
          <p:nvPr/>
        </p:nvPicPr>
        <p:blipFill>
          <a:blip r:embed="rId3">
            <a:extLst/>
          </a:blip>
          <a:stretch>
            <a:fillRect/>
          </a:stretch>
        </p:blipFill>
        <p:spPr>
          <a:xfrm>
            <a:off x="3395394" y="260545"/>
            <a:ext cx="17593212" cy="13194909"/>
          </a:xfrm>
          <a:prstGeom prst="rect">
            <a:avLst/>
          </a:prstGeom>
          <a:ln w="12700">
            <a:miter lim="400000"/>
          </a:ln>
        </p:spPr>
      </p:pic>
      <p:sp>
        <p:nvSpPr>
          <p:cNvPr id="248" name="Lowest Affordability Metros:…"/>
          <p:cNvSpPr txBox="1"/>
          <p:nvPr/>
        </p:nvSpPr>
        <p:spPr>
          <a:xfrm>
            <a:off x="6141815" y="2676658"/>
            <a:ext cx="5605806" cy="40049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b="1" sz="3200">
                <a:solidFill>
                  <a:srgbClr val="000000"/>
                </a:solidFill>
              </a:defRPr>
            </a:pPr>
            <a:r>
              <a:t>Lowest Affordability Metros:</a:t>
            </a:r>
          </a:p>
          <a:p>
            <a:pPr algn="l" defTabSz="821531">
              <a:defRPr sz="3200">
                <a:solidFill>
                  <a:srgbClr val="000000"/>
                </a:solidFill>
              </a:defRPr>
            </a:pPr>
            <a:r>
              <a:t>Santa Cruz</a:t>
            </a:r>
          </a:p>
          <a:p>
            <a:pPr algn="l" defTabSz="821531">
              <a:defRPr sz="3200">
                <a:solidFill>
                  <a:srgbClr val="000000"/>
                </a:solidFill>
              </a:defRPr>
            </a:pPr>
            <a:r>
              <a:t>San Jose</a:t>
            </a:r>
          </a:p>
          <a:p>
            <a:pPr algn="l" defTabSz="821531">
              <a:defRPr sz="3200">
                <a:solidFill>
                  <a:srgbClr val="000000"/>
                </a:solidFill>
              </a:defRPr>
            </a:pPr>
            <a:r>
              <a:t>Los  Angeles</a:t>
            </a:r>
          </a:p>
          <a:p>
            <a:pPr algn="l" defTabSz="821531">
              <a:defRPr sz="3200">
                <a:solidFill>
                  <a:srgbClr val="000000"/>
                </a:solidFill>
              </a:defRPr>
            </a:pPr>
            <a:r>
              <a:t>San Francisco</a:t>
            </a:r>
          </a:p>
          <a:p>
            <a:pPr algn="l" defTabSz="821531">
              <a:defRPr sz="3200">
                <a:solidFill>
                  <a:srgbClr val="000000"/>
                </a:solidFill>
              </a:defRPr>
            </a:pPr>
            <a:r>
              <a:t>San Luis Obispo</a:t>
            </a:r>
          </a:p>
          <a:p>
            <a:pPr algn="l" defTabSz="821531">
              <a:defRPr sz="3200">
                <a:solidFill>
                  <a:srgbClr val="000000"/>
                </a:solidFill>
              </a:defRPr>
            </a:pPr>
            <a:r>
              <a:t>Santa Barbara</a:t>
            </a:r>
          </a:p>
        </p:txBody>
      </p:sp>
      <p:sp>
        <p:nvSpPr>
          <p:cNvPr id="249" name="national  metro average"/>
          <p:cNvSpPr txBox="1"/>
          <p:nvPr/>
        </p:nvSpPr>
        <p:spPr>
          <a:xfrm>
            <a:off x="5839428" y="7206028"/>
            <a:ext cx="4299332" cy="601725"/>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national  metro average</a:t>
            </a:r>
          </a:p>
        </p:txBody>
      </p:sp>
      <p:pic>
        <p:nvPicPr>
          <p:cNvPr id="250" name="Line Line" descr="Line Line"/>
          <p:cNvPicPr>
            <a:picLocks noChangeAspect="0"/>
          </p:cNvPicPr>
          <p:nvPr/>
        </p:nvPicPr>
        <p:blipFill>
          <a:blip r:embed="rId4">
            <a:extLst/>
          </a:blip>
          <a:stretch>
            <a:fillRect/>
          </a:stretch>
        </p:blipFill>
        <p:spPr>
          <a:xfrm rot="5400000">
            <a:off x="6294703" y="9320713"/>
            <a:ext cx="3389431" cy="457904"/>
          </a:xfrm>
          <a:prstGeom prst="rect">
            <a:avLst/>
          </a:prstGeom>
        </p:spPr>
      </p:pic>
      <p:sp>
        <p:nvSpPr>
          <p:cNvPr id="252" name="Affordability of CA Metros vs Nation"/>
          <p:cNvSpPr txBox="1"/>
          <p:nvPr/>
        </p:nvSpPr>
        <p:spPr>
          <a:xfrm>
            <a:off x="8526278" y="695917"/>
            <a:ext cx="9069757" cy="775104"/>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4200">
                <a:solidFill>
                  <a:srgbClr val="FFFFFF"/>
                </a:solidFill>
                <a:latin typeface="Helvetica Neue Medium"/>
                <a:ea typeface="Helvetica Neue Medium"/>
                <a:cs typeface="Helvetica Neue Medium"/>
                <a:sym typeface="Helvetica Neue Medium"/>
              </a:defRPr>
            </a:pPr>
            <a:r>
              <a:rPr b="1">
                <a:latin typeface="+mn-lt"/>
                <a:ea typeface="+mn-ea"/>
                <a:cs typeface="+mn-cs"/>
                <a:sym typeface="Helvetica Neue"/>
              </a:rPr>
              <a:t>Affordability</a:t>
            </a:r>
            <a:r>
              <a:t> of CA Metros vs Nation</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6" name="Neighborhoods_Los_Angeles.pdf" descr="Neighborhoods_Los_Angeles.pdf"/>
          <p:cNvPicPr>
            <a:picLocks noChangeAspect="1"/>
          </p:cNvPicPr>
          <p:nvPr/>
        </p:nvPicPr>
        <p:blipFill>
          <a:blip r:embed="rId3">
            <a:extLst/>
          </a:blip>
          <a:stretch>
            <a:fillRect/>
          </a:stretch>
        </p:blipFill>
        <p:spPr>
          <a:xfrm>
            <a:off x="4835187" y="550143"/>
            <a:ext cx="14713626" cy="11035219"/>
          </a:xfrm>
          <a:prstGeom prst="rect">
            <a:avLst/>
          </a:prstGeom>
          <a:ln w="12700">
            <a:miter lim="400000"/>
          </a:ln>
        </p:spPr>
      </p:pic>
      <p:sp>
        <p:nvSpPr>
          <p:cNvPr id="257" name="Pacific Palisades"/>
          <p:cNvSpPr txBox="1"/>
          <p:nvPr/>
        </p:nvSpPr>
        <p:spPr>
          <a:xfrm>
            <a:off x="17690103" y="1508462"/>
            <a:ext cx="3457982" cy="62638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Pacific Palisades</a:t>
            </a:r>
          </a:p>
        </p:txBody>
      </p:sp>
      <p:sp>
        <p:nvSpPr>
          <p:cNvPr id="258" name="Bel  Air"/>
          <p:cNvSpPr txBox="1"/>
          <p:nvPr/>
        </p:nvSpPr>
        <p:spPr>
          <a:xfrm>
            <a:off x="17657330" y="2841962"/>
            <a:ext cx="1547090" cy="62638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Bel  Air</a:t>
            </a:r>
          </a:p>
        </p:txBody>
      </p:sp>
      <p:sp>
        <p:nvSpPr>
          <p:cNvPr id="259" name="Beverlywood"/>
          <p:cNvSpPr txBox="1"/>
          <p:nvPr/>
        </p:nvSpPr>
        <p:spPr>
          <a:xfrm>
            <a:off x="18084514" y="3353931"/>
            <a:ext cx="2669160" cy="62638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Beverlywood</a:t>
            </a:r>
          </a:p>
        </p:txBody>
      </p:sp>
      <p:sp>
        <p:nvSpPr>
          <p:cNvPr id="260" name="Venice"/>
          <p:cNvSpPr txBox="1"/>
          <p:nvPr/>
        </p:nvSpPr>
        <p:spPr>
          <a:xfrm>
            <a:off x="17713413" y="2175213"/>
            <a:ext cx="1434924" cy="626387"/>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Venice</a:t>
            </a:r>
          </a:p>
        </p:txBody>
      </p:sp>
      <p:sp>
        <p:nvSpPr>
          <p:cNvPr id="261" name="Central City"/>
          <p:cNvSpPr txBox="1"/>
          <p:nvPr/>
        </p:nvSpPr>
        <p:spPr>
          <a:xfrm>
            <a:off x="17733149" y="8683999"/>
            <a:ext cx="2443202" cy="626387"/>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Central City</a:t>
            </a:r>
          </a:p>
        </p:txBody>
      </p:sp>
      <p:sp>
        <p:nvSpPr>
          <p:cNvPr id="262" name="Sylmar"/>
          <p:cNvSpPr txBox="1"/>
          <p:nvPr/>
        </p:nvSpPr>
        <p:spPr>
          <a:xfrm>
            <a:off x="17683543" y="8092619"/>
            <a:ext cx="1494664" cy="626387"/>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Sylmar</a:t>
            </a:r>
          </a:p>
        </p:txBody>
      </p:sp>
      <p:sp>
        <p:nvSpPr>
          <p:cNvPr id="263" name="Panorama City"/>
          <p:cNvSpPr txBox="1"/>
          <p:nvPr/>
        </p:nvSpPr>
        <p:spPr>
          <a:xfrm>
            <a:off x="17911590" y="7485399"/>
            <a:ext cx="3015007" cy="62638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Panorama City</a:t>
            </a:r>
          </a:p>
        </p:txBody>
      </p:sp>
      <p:sp>
        <p:nvSpPr>
          <p:cNvPr id="264" name="City of Los Angeles"/>
          <p:cNvSpPr txBox="1"/>
          <p:nvPr/>
        </p:nvSpPr>
        <p:spPr>
          <a:xfrm>
            <a:off x="10240505" y="2377619"/>
            <a:ext cx="3902990"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City of Los Angeles</a:t>
            </a:r>
          </a:p>
        </p:txBody>
      </p:sp>
      <p:sp>
        <p:nvSpPr>
          <p:cNvPr id="265" name="Neighborhoods"/>
          <p:cNvSpPr txBox="1"/>
          <p:nvPr/>
        </p:nvSpPr>
        <p:spPr>
          <a:xfrm>
            <a:off x="10030955" y="510122"/>
            <a:ext cx="4322090" cy="837131"/>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600">
                <a:solidFill>
                  <a:srgbClr val="FFFFFF"/>
                </a:solidFill>
                <a:latin typeface="Helvetica Neue Medium"/>
                <a:ea typeface="Helvetica Neue Medium"/>
                <a:cs typeface="Helvetica Neue Medium"/>
                <a:sym typeface="Helvetica Neue Medium"/>
              </a:defRPr>
            </a:lvl1pPr>
          </a:lstStyle>
          <a:p>
            <a:pPr/>
            <a:r>
              <a:t>Neighborhoods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9" name="Screen Shot 2019-11-03 at 9.16.35 AM.png" descr="Screen Shot 2019-11-03 at 9.16.35 AM.png"/>
          <p:cNvPicPr>
            <a:picLocks noChangeAspect="1"/>
          </p:cNvPicPr>
          <p:nvPr/>
        </p:nvPicPr>
        <p:blipFill>
          <a:blip r:embed="rId3">
            <a:extLst/>
          </a:blip>
          <a:stretch>
            <a:fillRect/>
          </a:stretch>
        </p:blipFill>
        <p:spPr>
          <a:xfrm>
            <a:off x="3271242" y="1437679"/>
            <a:ext cx="9554766" cy="11805048"/>
          </a:xfrm>
          <a:prstGeom prst="rect">
            <a:avLst/>
          </a:prstGeom>
          <a:ln w="12700">
            <a:miter lim="400000"/>
          </a:ln>
        </p:spPr>
      </p:pic>
      <p:pic>
        <p:nvPicPr>
          <p:cNvPr id="270" name="Screen Shot 2019-11-03 at 9.15.51 AM.png" descr="Screen Shot 2019-11-03 at 9.15.51 AM.png"/>
          <p:cNvPicPr>
            <a:picLocks noChangeAspect="1"/>
          </p:cNvPicPr>
          <p:nvPr/>
        </p:nvPicPr>
        <p:blipFill>
          <a:blip r:embed="rId4">
            <a:extLst/>
          </a:blip>
          <a:stretch>
            <a:fillRect/>
          </a:stretch>
        </p:blipFill>
        <p:spPr>
          <a:xfrm>
            <a:off x="12817078" y="1455539"/>
            <a:ext cx="8215313" cy="4768454"/>
          </a:xfrm>
          <a:prstGeom prst="rect">
            <a:avLst/>
          </a:prstGeom>
          <a:ln w="12700">
            <a:miter lim="400000"/>
          </a:ln>
        </p:spPr>
      </p:pic>
      <p:pic>
        <p:nvPicPr>
          <p:cNvPr id="271" name="Screen Shot 2019-11-03 at 9.11.38 AM.png" descr="Screen Shot 2019-11-03 at 9.11.38 AM.png"/>
          <p:cNvPicPr>
            <a:picLocks noChangeAspect="1"/>
          </p:cNvPicPr>
          <p:nvPr/>
        </p:nvPicPr>
        <p:blipFill>
          <a:blip r:embed="rId5">
            <a:extLst/>
          </a:blip>
          <a:stretch>
            <a:fillRect/>
          </a:stretch>
        </p:blipFill>
        <p:spPr>
          <a:xfrm>
            <a:off x="12810499" y="6879344"/>
            <a:ext cx="8621376" cy="5175734"/>
          </a:xfrm>
          <a:prstGeom prst="rect">
            <a:avLst/>
          </a:prstGeom>
          <a:ln w="12700">
            <a:miter lim="400000"/>
          </a:ln>
        </p:spPr>
      </p:pic>
      <p:sp>
        <p:nvSpPr>
          <p:cNvPr id="272" name="City of Los Angeles"/>
          <p:cNvSpPr txBox="1"/>
          <p:nvPr/>
        </p:nvSpPr>
        <p:spPr>
          <a:xfrm>
            <a:off x="12916500" y="6259056"/>
            <a:ext cx="401596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City of Los Angeles </a:t>
            </a:r>
          </a:p>
        </p:txBody>
      </p:sp>
      <p:sp>
        <p:nvSpPr>
          <p:cNvPr id="273" name="Los Angeles Metropolitan Area"/>
          <p:cNvSpPr txBox="1"/>
          <p:nvPr/>
        </p:nvSpPr>
        <p:spPr>
          <a:xfrm>
            <a:off x="13023970" y="794087"/>
            <a:ext cx="6122747"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Los Angeles Metropolitan Area</a:t>
            </a:r>
          </a:p>
        </p:txBody>
      </p:sp>
      <p:pic>
        <p:nvPicPr>
          <p:cNvPr id="274" name="Line Line" descr="Line Line"/>
          <p:cNvPicPr>
            <a:picLocks noChangeAspect="0"/>
          </p:cNvPicPr>
          <p:nvPr/>
        </p:nvPicPr>
        <p:blipFill>
          <a:blip r:embed="rId6">
            <a:extLst/>
          </a:blip>
          <a:stretch>
            <a:fillRect/>
          </a:stretch>
        </p:blipFill>
        <p:spPr>
          <a:xfrm>
            <a:off x="3265090" y="10646965"/>
            <a:ext cx="9567070" cy="101601"/>
          </a:xfrm>
          <a:prstGeom prst="rect">
            <a:avLst/>
          </a:prstGeom>
        </p:spPr>
      </p:pic>
      <p:sp>
        <p:nvSpPr>
          <p:cNvPr id="276" name="20%"/>
          <p:cNvSpPr txBox="1"/>
          <p:nvPr/>
        </p:nvSpPr>
        <p:spPr>
          <a:xfrm>
            <a:off x="12194146" y="10195745"/>
            <a:ext cx="852958" cy="5396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2600">
                <a:solidFill>
                  <a:schemeClr val="accent5">
                    <a:hueOff val="-82419"/>
                    <a:satOff val="-9513"/>
                    <a:lumOff val="-16343"/>
                  </a:schemeClr>
                </a:solidFill>
              </a:defRPr>
            </a:lvl1pPr>
          </a:lstStyle>
          <a:p>
            <a:pPr/>
            <a:r>
              <a:t>20%</a:t>
            </a:r>
          </a:p>
        </p:txBody>
      </p:sp>
      <p:sp>
        <p:nvSpPr>
          <p:cNvPr id="277" name="$20K/year/12 x 0.4 =$667/month"/>
          <p:cNvSpPr txBox="1"/>
          <p:nvPr/>
        </p:nvSpPr>
        <p:spPr>
          <a:xfrm>
            <a:off x="3210722" y="12992041"/>
            <a:ext cx="6377966"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$20K/year/12 x 0.4 =$667/month</a:t>
            </a:r>
          </a:p>
        </p:txBody>
      </p:sp>
      <p:sp>
        <p:nvSpPr>
          <p:cNvPr id="278" name="~20% population"/>
          <p:cNvSpPr txBox="1"/>
          <p:nvPr/>
        </p:nvSpPr>
        <p:spPr>
          <a:xfrm>
            <a:off x="9729473" y="13035385"/>
            <a:ext cx="2817648" cy="5396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2600">
                <a:solidFill>
                  <a:schemeClr val="accent5">
                    <a:hueOff val="-82419"/>
                    <a:satOff val="-9513"/>
                    <a:lumOff val="-16343"/>
                  </a:schemeClr>
                </a:solidFill>
              </a:defRPr>
            </a:lvl1pPr>
          </a:lstStyle>
          <a:p>
            <a:pPr/>
            <a:r>
              <a:t>~20% population</a:t>
            </a:r>
          </a:p>
        </p:txBody>
      </p:sp>
      <p:sp>
        <p:nvSpPr>
          <p:cNvPr id="279" name="$52K/year/12 x 0.4=$1733/month"/>
          <p:cNvSpPr txBox="1"/>
          <p:nvPr/>
        </p:nvSpPr>
        <p:spPr>
          <a:xfrm>
            <a:off x="13054183" y="12081212"/>
            <a:ext cx="6490946"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$52K/year/12 x 0.4=$1733/month</a:t>
            </a:r>
          </a:p>
        </p:txBody>
      </p:sp>
      <p:sp>
        <p:nvSpPr>
          <p:cNvPr id="280" name="~50% population"/>
          <p:cNvSpPr txBox="1"/>
          <p:nvPr/>
        </p:nvSpPr>
        <p:spPr>
          <a:xfrm>
            <a:off x="17773872" y="12721411"/>
            <a:ext cx="2909444" cy="5396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2600">
                <a:solidFill>
                  <a:schemeClr val="accent5">
                    <a:hueOff val="-82419"/>
                    <a:satOff val="-9513"/>
                    <a:lumOff val="-16343"/>
                  </a:schemeClr>
                </a:solidFill>
              </a:defRPr>
            </a:lvl1pPr>
          </a:lstStyle>
          <a:p>
            <a:pPr/>
            <a:r>
              <a:t> ~50% population</a:t>
            </a:r>
          </a:p>
        </p:txBody>
      </p:sp>
      <p:sp>
        <p:nvSpPr>
          <p:cNvPr id="281" name="~2 million people"/>
          <p:cNvSpPr txBox="1"/>
          <p:nvPr/>
        </p:nvSpPr>
        <p:spPr>
          <a:xfrm>
            <a:off x="5350027" y="10759619"/>
            <a:ext cx="344457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~2 million people</a:t>
            </a:r>
          </a:p>
        </p:txBody>
      </p:sp>
      <p:sp>
        <p:nvSpPr>
          <p:cNvPr id="282" name="assuming 40%  income expenditure in housing"/>
          <p:cNvSpPr txBox="1"/>
          <p:nvPr/>
        </p:nvSpPr>
        <p:spPr>
          <a:xfrm>
            <a:off x="15560296" y="13236974"/>
            <a:ext cx="6965595" cy="46105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vl1pPr>
          </a:lstStyle>
          <a:p>
            <a:pPr/>
            <a:r>
              <a:t>assuming 40%  income expenditure in housing </a:t>
            </a:r>
          </a:p>
        </p:txBody>
      </p:sp>
      <p:sp>
        <p:nvSpPr>
          <p:cNvPr id="283" name="back of envelope rent estimate:"/>
          <p:cNvSpPr txBox="1"/>
          <p:nvPr/>
        </p:nvSpPr>
        <p:spPr>
          <a:xfrm>
            <a:off x="178228" y="12576426"/>
            <a:ext cx="2539412" cy="8296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r>
              <a:t>back of envelope rent estimate: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